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44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571714-32DE-46BC-82FF-C48785E7A3F7}" type="datetimeFigureOut">
              <a:rPr lang="en-US" smtClean="0"/>
              <a:t>10/14/2008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1E4058-CA39-4C2A-B41B-0F967102E84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C7A0E-A1AB-4BC4-BB09-622814E98080}" type="datetimeFigureOut">
              <a:rPr lang="en-US" smtClean="0"/>
              <a:pPr/>
              <a:t>10/14/2008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7BB76-8BFF-4BAC-B557-88BDA457BB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C7A0E-A1AB-4BC4-BB09-622814E98080}" type="datetimeFigureOut">
              <a:rPr lang="en-US" smtClean="0"/>
              <a:pPr/>
              <a:t>10/14/2008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7BB76-8BFF-4BAC-B557-88BDA457BB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C7A0E-A1AB-4BC4-BB09-622814E98080}" type="datetimeFigureOut">
              <a:rPr lang="en-US" smtClean="0"/>
              <a:pPr/>
              <a:t>10/14/2008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7BB76-8BFF-4BAC-B557-88BDA457BB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C7A0E-A1AB-4BC4-BB09-622814E98080}" type="datetimeFigureOut">
              <a:rPr lang="en-US" smtClean="0"/>
              <a:pPr/>
              <a:t>10/14/2008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7BB76-8BFF-4BAC-B557-88BDA457BB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C7A0E-A1AB-4BC4-BB09-622814E98080}" type="datetimeFigureOut">
              <a:rPr lang="en-US" smtClean="0"/>
              <a:pPr/>
              <a:t>10/14/2008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7BB76-8BFF-4BAC-B557-88BDA457BB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C7A0E-A1AB-4BC4-BB09-622814E98080}" type="datetimeFigureOut">
              <a:rPr lang="en-US" smtClean="0"/>
              <a:pPr/>
              <a:t>10/14/2008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7BB76-8BFF-4BAC-B557-88BDA457BB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C7A0E-A1AB-4BC4-BB09-622814E98080}" type="datetimeFigureOut">
              <a:rPr lang="en-US" smtClean="0"/>
              <a:pPr/>
              <a:t>10/14/2008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7BB76-8BFF-4BAC-B557-88BDA457BB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C7A0E-A1AB-4BC4-BB09-622814E98080}" type="datetimeFigureOut">
              <a:rPr lang="en-US" smtClean="0"/>
              <a:pPr/>
              <a:t>10/14/2008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7BB76-8BFF-4BAC-B557-88BDA457BB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C7A0E-A1AB-4BC4-BB09-622814E98080}" type="datetimeFigureOut">
              <a:rPr lang="en-US" smtClean="0"/>
              <a:pPr/>
              <a:t>10/14/2008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7BB76-8BFF-4BAC-B557-88BDA457BB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C7A0E-A1AB-4BC4-BB09-622814E98080}" type="datetimeFigureOut">
              <a:rPr lang="en-US" smtClean="0"/>
              <a:pPr/>
              <a:t>10/14/2008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7BB76-8BFF-4BAC-B557-88BDA457BB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C7A0E-A1AB-4BC4-BB09-622814E98080}" type="datetimeFigureOut">
              <a:rPr lang="en-US" smtClean="0"/>
              <a:pPr/>
              <a:t>10/14/2008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7BB76-8BFF-4BAC-B557-88BDA457BBD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CC7A0E-A1AB-4BC4-BB09-622814E98080}" type="datetimeFigureOut">
              <a:rPr lang="en-US" smtClean="0"/>
              <a:pPr/>
              <a:t>10/14/2008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37BB76-8BFF-4BAC-B557-88BDA457BBD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media.photobucket.com/image/swimming%20swan/luminaire27/Prague/SwansducksbyRiverVlatava2.jpg?o=17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7" Type="http://schemas.openxmlformats.org/officeDocument/2006/relationships/image" Target="../media/image30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gif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://www.themaldives.com/images/Maldives-geography-ma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37947"/>
          </a:xfrm>
          <a:prstGeom prst="rect">
            <a:avLst/>
          </a:prstGeom>
          <a:noFill/>
        </p:spPr>
      </p:pic>
      <p:pic>
        <p:nvPicPr>
          <p:cNvPr id="11266" name="Picture 2" descr="http://12.158.190.222/rendered/cooltext40039648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5093987"/>
            <a:ext cx="8580657" cy="1764013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2438400" y="152400"/>
            <a:ext cx="38564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By: T.J. Wells</a:t>
            </a:r>
            <a:endParaRPr 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Monadnoc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Rectangle 1"/>
          <p:cNvSpPr/>
          <p:nvPr/>
        </p:nvSpPr>
        <p:spPr>
          <a:xfrm>
            <a:off x="2971800" y="533400"/>
            <a:ext cx="1962397" cy="523220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sz="2800" b="1" dirty="0" smtClean="0"/>
              <a:t>Monadnock</a:t>
            </a:r>
            <a:endParaRPr lang="en-US" sz="2800" b="1" dirty="0"/>
          </a:p>
        </p:txBody>
      </p:sp>
      <p:sp>
        <p:nvSpPr>
          <p:cNvPr id="4" name="Rectangle 3"/>
          <p:cNvSpPr/>
          <p:nvPr/>
        </p:nvSpPr>
        <p:spPr>
          <a:xfrm>
            <a:off x="2286000" y="2690336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 </a:t>
            </a:r>
            <a:r>
              <a:rPr lang="en-US" b="1" dirty="0" smtClean="0">
                <a:solidFill>
                  <a:schemeClr val="bg1"/>
                </a:solidFill>
              </a:rPr>
              <a:t>monadnock</a:t>
            </a:r>
            <a:r>
              <a:rPr lang="en-US" dirty="0" smtClean="0">
                <a:solidFill>
                  <a:schemeClr val="bg1"/>
                </a:solidFill>
              </a:rPr>
              <a:t> is an isolated hill or a lone mountain comprised of bedrock rising above the surrounding area. It is an erosional remnant of a mountain chain left behind because of its more erosion resistant rock.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Cape York Peninsula, Northern Queensland, Australi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Rectangle 1"/>
          <p:cNvSpPr/>
          <p:nvPr/>
        </p:nvSpPr>
        <p:spPr>
          <a:xfrm>
            <a:off x="228600" y="152400"/>
            <a:ext cx="16129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Cape</a:t>
            </a:r>
            <a:endParaRPr lang="en-US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114800" y="22860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 </a:t>
            </a:r>
            <a:r>
              <a:rPr lang="en-US" b="1" dirty="0" smtClean="0">
                <a:solidFill>
                  <a:schemeClr val="bg1"/>
                </a:solidFill>
              </a:rPr>
              <a:t>cape</a:t>
            </a:r>
            <a:r>
              <a:rPr lang="en-US" dirty="0" smtClean="0">
                <a:solidFill>
                  <a:schemeClr val="bg1"/>
                </a:solidFill>
              </a:rPr>
              <a:t> is a coastal landform extending beyond the adjacent coast into the sea or a lake. A cape is usually more than just a headland and peninsula, having considerable effects on the directions of ocean currents around them.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farm3.static.flickr.com/2059/1736368410_f279089551.jpg?v=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762500" cy="3571875"/>
          </a:xfrm>
          <a:prstGeom prst="rect">
            <a:avLst/>
          </a:prstGeom>
          <a:noFill/>
        </p:spPr>
      </p:pic>
      <p:pic>
        <p:nvPicPr>
          <p:cNvPr id="24580" name="Picture 4" descr="http://farm3.static.flickr.com/2059/1736368410_f279089551.jpg?v=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81500" y="0"/>
            <a:ext cx="4762500" cy="3571875"/>
          </a:xfrm>
          <a:prstGeom prst="rect">
            <a:avLst/>
          </a:prstGeom>
          <a:noFill/>
        </p:spPr>
      </p:pic>
      <p:pic>
        <p:nvPicPr>
          <p:cNvPr id="24582" name="Picture 6" descr="http://farm3.static.flickr.com/2059/1736368410_f279089551.jpg?v=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286125"/>
            <a:ext cx="4762500" cy="3571875"/>
          </a:xfrm>
          <a:prstGeom prst="rect">
            <a:avLst/>
          </a:prstGeom>
          <a:noFill/>
        </p:spPr>
      </p:pic>
      <p:pic>
        <p:nvPicPr>
          <p:cNvPr id="24584" name="Picture 8" descr="http://farm3.static.flickr.com/2059/1736368410_f279089551.jpg?v=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81500" y="3286125"/>
            <a:ext cx="4762500" cy="3571875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3352800" y="381000"/>
            <a:ext cx="19030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Dome</a:t>
            </a:r>
            <a:endParaRPr lang="en-US" sz="5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828800" y="3352800"/>
            <a:ext cx="577850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0" dirty="0" smtClean="0">
                <a:solidFill>
                  <a:schemeClr val="bg1"/>
                </a:solidFill>
              </a:rPr>
              <a:t>a round relief</a:t>
            </a:r>
            <a:endParaRPr lang="en-US" sz="8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wirling Foam in Portmeirion Estuary by Corica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715000" cy="6885544"/>
          </a:xfrm>
          <a:prstGeom prst="rect">
            <a:avLst/>
          </a:prstGeom>
          <a:noFill/>
        </p:spPr>
      </p:pic>
      <p:pic>
        <p:nvPicPr>
          <p:cNvPr id="1029" name="Picture 5" descr="Beams on the estuary mouth by Dave JG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2600" y="0"/>
            <a:ext cx="3581400" cy="6858000"/>
          </a:xfrm>
          <a:prstGeom prst="rect">
            <a:avLst/>
          </a:prstGeom>
          <a:noFill/>
        </p:spPr>
      </p:pic>
      <p:sp>
        <p:nvSpPr>
          <p:cNvPr id="2" name="Rectangle 1"/>
          <p:cNvSpPr/>
          <p:nvPr/>
        </p:nvSpPr>
        <p:spPr>
          <a:xfrm>
            <a:off x="3200400" y="685800"/>
            <a:ext cx="24577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5400" b="1" cap="none" spc="150" dirty="0" smtClean="0">
                <a:ln w="11430"/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Estuary</a:t>
            </a:r>
            <a:endParaRPr lang="en-US" sz="5400" b="1" cap="none" spc="150" dirty="0">
              <a:ln w="11430"/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514600" y="1828800"/>
            <a:ext cx="43236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Bauhaus 93" pitchFamily="82" charset="0"/>
              </a:rPr>
              <a:t>Where River Meets the Sea</a:t>
            </a:r>
            <a:endParaRPr lang="en-US" sz="2800" dirty="0">
              <a:solidFill>
                <a:schemeClr val="bg1"/>
              </a:solidFill>
              <a:latin typeface="Bauhaus 93" pitchFamily="82" charset="0"/>
            </a:endParaRPr>
          </a:p>
        </p:txBody>
      </p:sp>
      <p:pic>
        <p:nvPicPr>
          <p:cNvPr id="1027" name="Picture 3" descr="http://l.yimg.com/g/images/spaceball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3952875" cy="4762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Late spring at the pond by Bernt Rostad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2"/>
          </a:xfrm>
          <a:prstGeom prst="rect">
            <a:avLst/>
          </a:prstGeom>
          <a:noFill/>
        </p:spPr>
      </p:pic>
      <p:sp>
        <p:nvSpPr>
          <p:cNvPr id="2" name="Rectangle 1"/>
          <p:cNvSpPr/>
          <p:nvPr/>
        </p:nvSpPr>
        <p:spPr>
          <a:xfrm>
            <a:off x="3048000" y="762000"/>
            <a:ext cx="1984005" cy="110799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Pond</a:t>
            </a:r>
            <a:endParaRPr lang="en-US" sz="66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057400" y="1981200"/>
            <a:ext cx="4232056" cy="36933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a body of water usually smaller than a lake </a:t>
            </a:r>
            <a:endParaRPr lang="en-US" dirty="0"/>
          </a:p>
        </p:txBody>
      </p:sp>
      <p:pic>
        <p:nvPicPr>
          <p:cNvPr id="26628" name="Picture 4" descr="Swan swimming by River Vlatava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00" y="5714999"/>
            <a:ext cx="1524000" cy="1143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Fireweed and Swamp by peter bowers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343400" cy="6868734"/>
          </a:xfrm>
          <a:prstGeom prst="rect">
            <a:avLst/>
          </a:prstGeom>
          <a:noFill/>
        </p:spPr>
      </p:pic>
      <p:pic>
        <p:nvPicPr>
          <p:cNvPr id="27652" name="Picture 4" descr="Fireweed and Swamp by peter bowers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43400" y="0"/>
            <a:ext cx="4807457" cy="6858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304800" y="381000"/>
            <a:ext cx="22899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Swamp</a:t>
            </a:r>
            <a:endParaRPr 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86200" y="3505200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4000" dirty="0" smtClean="0">
                <a:solidFill>
                  <a:srgbClr val="FFC000"/>
                </a:solidFill>
              </a:rPr>
              <a:t>a wetland often partially or intermittently covered with water</a:t>
            </a:r>
            <a:endParaRPr lang="en-US" sz="40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80" name="Picture 8" descr="0:25 January, 1st - Viña del Mar (Chile) by B'Rob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Rectangle 1"/>
          <p:cNvSpPr/>
          <p:nvPr/>
        </p:nvSpPr>
        <p:spPr>
          <a:xfrm>
            <a:off x="3276600" y="762000"/>
            <a:ext cx="1968809" cy="9233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Urban</a:t>
            </a:r>
            <a:endParaRPr 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981200" y="2133600"/>
            <a:ext cx="5257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of, relating to, characteristic of, or constituting a city 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28674" name="Picture 2" descr="http://l.yimg.com/g/images/spaceball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40213" y="-1296988"/>
            <a:ext cx="4762500" cy="2676526"/>
          </a:xfrm>
          <a:prstGeom prst="rect">
            <a:avLst/>
          </a:prstGeom>
          <a:noFill/>
        </p:spPr>
      </p:pic>
      <p:pic>
        <p:nvPicPr>
          <p:cNvPr id="28676" name="Picture 4" descr="http://l.yimg.com/g/images/spaceball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40213" y="-1296988"/>
            <a:ext cx="4762500" cy="2676526"/>
          </a:xfrm>
          <a:prstGeom prst="rect">
            <a:avLst/>
          </a:prstGeom>
          <a:noFill/>
        </p:spPr>
      </p:pic>
      <p:pic>
        <p:nvPicPr>
          <p:cNvPr id="28678" name="Picture 6" descr="http://l.yimg.com/g/images/spaceball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40213" y="-1296988"/>
            <a:ext cx="4762500" cy="2676526"/>
          </a:xfrm>
          <a:prstGeom prst="rect">
            <a:avLst/>
          </a:prstGeom>
          <a:noFill/>
        </p:spPr>
      </p:pic>
      <p:pic>
        <p:nvPicPr>
          <p:cNvPr id="28681" name="Picture 9" descr="http://pic.photobucket.com/spacer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61950" cy="238125"/>
          </a:xfrm>
          <a:prstGeom prst="rect">
            <a:avLst/>
          </a:prstGeom>
          <a:noFill/>
        </p:spPr>
      </p:pic>
      <p:sp>
        <p:nvSpPr>
          <p:cNvPr id="28682" name="Rectangle 10"/>
          <p:cNvSpPr>
            <a:spLocks noChangeArrowheads="1"/>
          </p:cNvSpPr>
          <p:nvPr/>
        </p:nvSpPr>
        <p:spPr bwMode="auto">
          <a:xfrm>
            <a:off x="4672013" y="357188"/>
            <a:ext cx="271462" cy="0"/>
          </a:xfrm>
          <a:prstGeom prst="rect">
            <a:avLst/>
          </a:prstGeom>
          <a:solidFill>
            <a:srgbClr val="0202C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8683" name="Picture 11" descr="http://pic.photobucket.com/spacer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61950" cy="238125"/>
          </a:xfrm>
          <a:prstGeom prst="rect">
            <a:avLst/>
          </a:prstGeom>
          <a:noFill/>
        </p:spPr>
      </p:pic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4672013" y="357188"/>
            <a:ext cx="271462" cy="0"/>
          </a:xfrm>
          <a:prstGeom prst="rect">
            <a:avLst/>
          </a:prstGeom>
          <a:solidFill>
            <a:srgbClr val="0202C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8686" name="Picture 14" descr="stars.jpg stars image by keishacox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304800"/>
            <a:ext cx="2971800" cy="1746478"/>
          </a:xfrm>
          <a:prstGeom prst="rect">
            <a:avLst/>
          </a:prstGeom>
          <a:noFill/>
        </p:spPr>
      </p:pic>
      <p:pic>
        <p:nvPicPr>
          <p:cNvPr id="28688" name="Picture 16" descr="stars.jpg stars image by keishacox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57800" y="457200"/>
            <a:ext cx="609600" cy="1362076"/>
          </a:xfrm>
          <a:prstGeom prst="rect">
            <a:avLst/>
          </a:prstGeom>
          <a:noFill/>
        </p:spPr>
      </p:pic>
      <p:pic>
        <p:nvPicPr>
          <p:cNvPr id="28690" name="Picture 18" descr="stars.jpg stars image by keishacox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0" y="381000"/>
            <a:ext cx="2209800" cy="381000"/>
          </a:xfrm>
          <a:prstGeom prst="rect">
            <a:avLst/>
          </a:prstGeom>
          <a:noFill/>
        </p:spPr>
      </p:pic>
      <p:pic>
        <p:nvPicPr>
          <p:cNvPr id="28692" name="Picture 20" descr="stars.jpg stars image by keishacox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00400" y="1676400"/>
            <a:ext cx="2667000" cy="381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www-markinfo.slu.se/sve/veg/trslag/bilder/bjork5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Rectangle 1"/>
          <p:cNvSpPr/>
          <p:nvPr/>
        </p:nvSpPr>
        <p:spPr>
          <a:xfrm>
            <a:off x="304800" y="228600"/>
            <a:ext cx="8073877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800" b="1" dirty="0" smtClean="0">
                <a:solidFill>
                  <a:srgbClr val="92D050"/>
                </a:solidFill>
              </a:rPr>
              <a:t>Deciduous forest</a:t>
            </a:r>
            <a:endParaRPr lang="en-US" sz="8800" dirty="0">
              <a:solidFill>
                <a:srgbClr val="92D05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143000" y="1905000"/>
            <a:ext cx="6858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A forest made of trees that shed leaves habitually on a cyclic basis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29700" name="Picture 4" descr="mz_4472336_bodyshot_175x233.gif Camo Man (Small Animated Bodyshot) image by GatewayShepherd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DFDFC"/>
              </a:clrFrom>
              <a:clrTo>
                <a:srgbClr val="FDFD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86600" y="3505200"/>
            <a:ext cx="1666875" cy="22193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ArenalNationalParkCostaRica.jpg volcano image by goldi_9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2286000" y="55626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a vent in the crust of the earth or another planet or a moon from which usually molten or hot rock and steam issue </a:t>
            </a:r>
            <a:endParaRPr lang="en-US" dirty="0">
              <a:solidFill>
                <a:srgbClr val="FFC000"/>
              </a:solidFill>
            </a:endParaRPr>
          </a:p>
        </p:txBody>
      </p:sp>
      <p:pic>
        <p:nvPicPr>
          <p:cNvPr id="30724" name="Picture 4" descr="v.jpg v image by KristenAnn12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38400" y="0"/>
            <a:ext cx="1619250" cy="120967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352800" y="228600"/>
            <a:ext cx="957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C000"/>
                </a:solidFill>
                <a:latin typeface="Cooper Black" pitchFamily="18" charset="0"/>
              </a:rPr>
              <a:t>olcano</a:t>
            </a:r>
            <a:endParaRPr lang="en-US" dirty="0">
              <a:solidFill>
                <a:srgbClr val="FFC000"/>
              </a:solidFill>
              <a:latin typeface="Cooper Black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Amazon Tours, Ecuador Amazon Basin, Amazon River Tour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Rectangle 1"/>
          <p:cNvSpPr/>
          <p:nvPr/>
        </p:nvSpPr>
        <p:spPr>
          <a:xfrm>
            <a:off x="3124200" y="457200"/>
            <a:ext cx="17315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Basin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905000" y="2362200"/>
            <a:ext cx="5029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The land area drained by a river and its tributaries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baytrail.abag.ca.gov/vtour/map4/access/CyteHils/Trail_to_Red_Hill_Summi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419600" cy="6858000"/>
          </a:xfrm>
          <a:prstGeom prst="rect">
            <a:avLst/>
          </a:prstGeom>
          <a:noFill/>
        </p:spPr>
      </p:pic>
      <p:pic>
        <p:nvPicPr>
          <p:cNvPr id="14340" name="Picture 4" descr="http://baytrail.abag.ca.gov/vtour/map4/access/CyteHils/Trail_to_Red_Hill_Summi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19600" y="0"/>
            <a:ext cx="4724400" cy="6858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914400" y="1752600"/>
            <a:ext cx="7543800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00B050"/>
                </a:solidFill>
              </a:rPr>
              <a:t>A landform that extends above the surrounding terrain, in a limited area.</a:t>
            </a:r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05200" y="685800"/>
            <a:ext cx="150554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/>
              <a:t>HILL</a:t>
            </a:r>
            <a:endParaRPr lang="en-US" sz="6000" dirty="0"/>
          </a:p>
        </p:txBody>
      </p:sp>
      <p:sp>
        <p:nvSpPr>
          <p:cNvPr id="6" name="Rectangle 5"/>
          <p:cNvSpPr/>
          <p:nvPr/>
        </p:nvSpPr>
        <p:spPr>
          <a:xfrm>
            <a:off x="3276600" y="3200400"/>
            <a:ext cx="22685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 hillock is a small hill.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Danube Delt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92462"/>
          </a:xfrm>
          <a:prstGeom prst="rect">
            <a:avLst/>
          </a:prstGeom>
          <a:noFill/>
        </p:spPr>
      </p:pic>
      <p:sp>
        <p:nvSpPr>
          <p:cNvPr id="2" name="Rectangle 1"/>
          <p:cNvSpPr/>
          <p:nvPr/>
        </p:nvSpPr>
        <p:spPr>
          <a:xfrm>
            <a:off x="3200400" y="0"/>
            <a:ext cx="1910138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Delta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133600" y="6211669"/>
            <a:ext cx="5029200" cy="64633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dirty="0" smtClean="0"/>
              <a:t>the flat area at the mouth of some rivers where the main stream splits up into several branches</a:t>
            </a: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cs.ireland.ie/dataland/TCSImages/24284_DoolinCav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5783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4724400" y="0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A hollow or natural passage under or into the earth, especially one with an opening to the surface</a:t>
            </a:r>
            <a:endParaRPr lang="en-US" sz="28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57200" y="228600"/>
            <a:ext cx="15774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Cave</a:t>
            </a:r>
            <a:endParaRPr lang="en-US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0" y="296733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A hollow or natural passage under or into the earth, especially one with an opening to the surface</a:t>
            </a:r>
            <a:endParaRPr lang="en-US" dirty="0"/>
          </a:p>
        </p:txBody>
      </p:sp>
      <p:pic>
        <p:nvPicPr>
          <p:cNvPr id="34818" name="Picture 2" descr="http://upload.wikimedia.org/wikipedia/commons/1/19/Continents_vide_couleur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3200400" y="487680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One of the principal land masses of the earth, usually regarded as including Africa, Antarctica, Asia, Australia, Europe, North America, and South America.</a:t>
            </a:r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1600200" y="4495800"/>
            <a:ext cx="685800" cy="304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rot="5400000" flipH="1" flipV="1">
            <a:off x="914400" y="2514600"/>
            <a:ext cx="533400" cy="381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5400000" flipH="1" flipV="1">
            <a:off x="3886200" y="3733800"/>
            <a:ext cx="533400" cy="228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10800000">
            <a:off x="7848600" y="1828800"/>
            <a:ext cx="533400" cy="228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6629400" y="4419600"/>
            <a:ext cx="381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04800" y="2971800"/>
            <a:ext cx="15597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North America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685800" y="4724400"/>
            <a:ext cx="1558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South America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3657600" y="4114800"/>
            <a:ext cx="7277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Africa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5638800" y="41910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Australia</a:t>
            </a:r>
            <a:endParaRPr lang="en-US" dirty="0"/>
          </a:p>
        </p:txBody>
      </p:sp>
      <p:cxnSp>
        <p:nvCxnSpPr>
          <p:cNvPr id="21" name="Straight Arrow Connector 20"/>
          <p:cNvCxnSpPr/>
          <p:nvPr/>
        </p:nvCxnSpPr>
        <p:spPr>
          <a:xfrm flipV="1">
            <a:off x="3429000" y="1371600"/>
            <a:ext cx="533400" cy="228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2895600" y="1524000"/>
            <a:ext cx="854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Europe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8153400" y="2057400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Russia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mediatricks.biz/demo/wp-content/uploads/mountain1280x10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2438400" y="533400"/>
            <a:ext cx="30168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Mountain</a:t>
            </a:r>
            <a:endParaRPr lang="en-US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524000" y="2286000"/>
            <a:ext cx="5334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A  landform that extends above the surrounding terrain in a limited area, with a peak. A mountain is generally steeper than a hill.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Image:Wey source farringd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1524000" y="533400"/>
            <a:ext cx="5299657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  <a:effectLst/>
              </a:rPr>
              <a:t>Source (of a river)</a:t>
            </a:r>
            <a:endParaRPr lang="en-US" sz="5400" b="1" cap="none" spc="0" dirty="0">
              <a:ln/>
              <a:solidFill>
                <a:schemeClr val="accent5">
                  <a:tint val="50000"/>
                  <a:satMod val="180000"/>
                </a:schemeClr>
              </a:solidFill>
              <a:effectLst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1000" y="2286000"/>
            <a:ext cx="80772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>
                <a:solidFill>
                  <a:srgbClr val="00B0F0"/>
                </a:solidFill>
                <a:latin typeface="Bernard MT Condensed" pitchFamily="18" charset="0"/>
              </a:rPr>
              <a:t>The </a:t>
            </a:r>
            <a:r>
              <a:rPr lang="en-US" sz="4000" b="1" dirty="0">
                <a:solidFill>
                  <a:srgbClr val="00B0F0"/>
                </a:solidFill>
                <a:latin typeface="Bernard MT Condensed" pitchFamily="18" charset="0"/>
              </a:rPr>
              <a:t>source</a:t>
            </a:r>
            <a:r>
              <a:rPr lang="en-US" sz="4000" dirty="0">
                <a:solidFill>
                  <a:srgbClr val="00B0F0"/>
                </a:solidFill>
                <a:latin typeface="Bernard MT Condensed" pitchFamily="18" charset="0"/>
              </a:rPr>
              <a:t> of a river or stream is the place from which the water in the river or stream originates.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http://www.rappriverbasin.org/Pics/rrriver4%20-%20fixe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8611" cy="6857999"/>
          </a:xfrm>
          <a:prstGeom prst="rect">
            <a:avLst/>
          </a:prstGeom>
          <a:noFill/>
        </p:spPr>
      </p:pic>
      <p:pic>
        <p:nvPicPr>
          <p:cNvPr id="17410" name="Picture 2" descr="http://wwwaux.cerc.cr.usgs.gov/micra/images/MississippiRiverBasi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9600" y="1524000"/>
            <a:ext cx="4724400" cy="3581225"/>
          </a:xfrm>
          <a:prstGeom prst="rect">
            <a:avLst/>
          </a:prstGeom>
          <a:noFill/>
        </p:spPr>
      </p:pic>
      <p:sp>
        <p:nvSpPr>
          <p:cNvPr id="2" name="Rectangle 1"/>
          <p:cNvSpPr/>
          <p:nvPr/>
        </p:nvSpPr>
        <p:spPr>
          <a:xfrm>
            <a:off x="1752600" y="3810000"/>
            <a:ext cx="6705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The </a:t>
            </a:r>
            <a:r>
              <a:rPr lang="en-US" dirty="0">
                <a:solidFill>
                  <a:srgbClr val="FF0000"/>
                </a:solidFill>
              </a:rPr>
              <a:t>portion of land drained by a river and its tributaries.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90600" y="381000"/>
            <a:ext cx="687880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dirty="0" smtClean="0">
                <a:solidFill>
                  <a:srgbClr val="FFC000"/>
                </a:solidFill>
                <a:latin typeface="Algerian" pitchFamily="82" charset="0"/>
              </a:rPr>
              <a:t>River Basin</a:t>
            </a:r>
            <a:endParaRPr lang="en-US" sz="8800" dirty="0">
              <a:solidFill>
                <a:srgbClr val="FFC000"/>
              </a:solidFill>
              <a:latin typeface="Algerian" pitchFamily="82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Ireland - Dingle Penninsula by pat2757k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47029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3200400" y="304800"/>
            <a:ext cx="244701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smtClean="0">
                <a:solidFill>
                  <a:srgbClr val="92D050"/>
                </a:solidFill>
              </a:rPr>
              <a:t>Peninsula</a:t>
            </a:r>
            <a:endParaRPr lang="en-US" sz="4400" dirty="0">
              <a:solidFill>
                <a:srgbClr val="92D05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71600" y="3657600"/>
            <a:ext cx="6172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FFC000"/>
                </a:solidFill>
              </a:rPr>
              <a:t>A </a:t>
            </a:r>
            <a:r>
              <a:rPr lang="en-US" sz="3600" b="1" dirty="0" smtClean="0">
                <a:solidFill>
                  <a:srgbClr val="FFC000"/>
                </a:solidFill>
              </a:rPr>
              <a:t>peninsula</a:t>
            </a:r>
            <a:r>
              <a:rPr lang="en-US" sz="3600" dirty="0" smtClean="0">
                <a:solidFill>
                  <a:srgbClr val="FFC000"/>
                </a:solidFill>
              </a:rPr>
              <a:t> is a piece of land that is nearly surrounded by water but connected to mainland via an isthmus.</a:t>
            </a:r>
            <a:endParaRPr lang="en-US" sz="3600" dirty="0">
              <a:solidFill>
                <a:srgbClr val="FFC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43200" y="990600"/>
            <a:ext cx="32964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This is Dingle Peninsula in Ireland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members.rushmore.com/~photoworld/essay/00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38800" y="-1"/>
            <a:ext cx="3505200" cy="6858001"/>
          </a:xfrm>
          <a:prstGeom prst="rect">
            <a:avLst/>
          </a:prstGeom>
          <a:noFill/>
        </p:spPr>
      </p:pic>
      <p:pic>
        <p:nvPicPr>
          <p:cNvPr id="1030" name="Picture 6" descr="http://farm1.static.flickr.com/7/8579485_548da93204.jpg?v=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001061"/>
            <a:ext cx="5791200" cy="3856939"/>
          </a:xfrm>
          <a:prstGeom prst="rect">
            <a:avLst/>
          </a:prstGeom>
          <a:noFill/>
        </p:spPr>
      </p:pic>
      <p:pic>
        <p:nvPicPr>
          <p:cNvPr id="1026" name="Picture 2" descr="http://pro.corbis.com/images/42-17132388.jpg?size=572&amp;uid=%7B3EA4BE03-E5DC-49C2-B096-C054EB64AE6F%7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" y="0"/>
            <a:ext cx="5638801" cy="3048000"/>
          </a:xfrm>
          <a:prstGeom prst="rect">
            <a:avLst/>
          </a:prstGeom>
          <a:noFill/>
        </p:spPr>
      </p:pic>
      <p:pic>
        <p:nvPicPr>
          <p:cNvPr id="19458" name="Picture 2" descr="http://l.yimg.com/g/images/spaceball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81475" y="-1549400"/>
            <a:ext cx="4762500" cy="3190875"/>
          </a:xfrm>
          <a:prstGeom prst="rect">
            <a:avLst/>
          </a:prstGeom>
          <a:noFill/>
        </p:spPr>
      </p:pic>
      <p:pic>
        <p:nvPicPr>
          <p:cNvPr id="19460" name="Picture 4" descr="http://l.yimg.com/g/images/spaceball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81475" y="-1549400"/>
            <a:ext cx="4762500" cy="3190875"/>
          </a:xfrm>
          <a:prstGeom prst="rect">
            <a:avLst/>
          </a:prstGeom>
          <a:noFill/>
        </p:spPr>
      </p:pic>
      <p:pic>
        <p:nvPicPr>
          <p:cNvPr id="19462" name="Picture 6" descr="http://l.yimg.com/g/images/spaceball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81475" y="-1549400"/>
            <a:ext cx="4762500" cy="3190875"/>
          </a:xfrm>
          <a:prstGeom prst="rect">
            <a:avLst/>
          </a:prstGeom>
          <a:noFill/>
        </p:spPr>
      </p:pic>
      <p:pic>
        <p:nvPicPr>
          <p:cNvPr id="19464" name="Picture 8" descr="http://l.yimg.com/g/images/spaceball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81475" y="-1549400"/>
            <a:ext cx="4762500" cy="3190875"/>
          </a:xfrm>
          <a:prstGeom prst="rect">
            <a:avLst/>
          </a:prstGeom>
          <a:noFill/>
        </p:spPr>
      </p:pic>
      <p:pic>
        <p:nvPicPr>
          <p:cNvPr id="19466" name="Picture 10" descr="http://l.yimg.com/g/images/spaceball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81475" y="-1549400"/>
            <a:ext cx="4762500" cy="3190875"/>
          </a:xfrm>
          <a:prstGeom prst="rect">
            <a:avLst/>
          </a:prstGeom>
          <a:noFill/>
        </p:spPr>
      </p:pic>
      <p:pic>
        <p:nvPicPr>
          <p:cNvPr id="19468" name="Picture 12" descr="http://l.yimg.com/g/images/spaceball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81475" y="-1549400"/>
            <a:ext cx="4762500" cy="3190875"/>
          </a:xfrm>
          <a:prstGeom prst="rect">
            <a:avLst/>
          </a:prstGeom>
          <a:noFill/>
        </p:spPr>
      </p:pic>
      <p:pic>
        <p:nvPicPr>
          <p:cNvPr id="19470" name="Picture 14" descr="http://l.yimg.com/g/images/spaceball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81475" y="-1549400"/>
            <a:ext cx="4762500" cy="3190875"/>
          </a:xfrm>
          <a:prstGeom prst="rect">
            <a:avLst/>
          </a:prstGeom>
          <a:noFill/>
        </p:spPr>
      </p:pic>
      <p:pic>
        <p:nvPicPr>
          <p:cNvPr id="19472" name="Picture 16" descr="http://l.yimg.com/g/images/spaceball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13213" y="-1846263"/>
            <a:ext cx="4762500" cy="3810001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3810000" y="914400"/>
            <a:ext cx="17886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Butte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286000" y="3105835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rgbClr val="FFC000"/>
                </a:solidFill>
              </a:rPr>
              <a:t>an isolated hill or mountain rising abruptly above the surrounding land.</a:t>
            </a:r>
            <a:endParaRPr lang="en-US" sz="24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www.brunswick.k12.me.us/bjh/depart/curric/landforms/images/mesa%5b1%5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Horizontal Scroll 2"/>
          <p:cNvSpPr/>
          <p:nvPr/>
        </p:nvSpPr>
        <p:spPr>
          <a:xfrm>
            <a:off x="1752600" y="228600"/>
            <a:ext cx="4953000" cy="914400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MESA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828800" y="434340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an elevated area of land with a flat top and surrounded on all sides by steep cliffs. It takes its name from its characteristic table-top shape.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00400" y="1600200"/>
            <a:ext cx="20845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(Spanish for "table")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Sandy Island, Anguilla, Caribbea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75010"/>
            <a:ext cx="5334000" cy="4025016"/>
          </a:xfrm>
          <a:prstGeom prst="rect">
            <a:avLst/>
          </a:prstGeom>
          <a:noFill/>
        </p:spPr>
      </p:pic>
      <p:pic>
        <p:nvPicPr>
          <p:cNvPr id="21508" name="Picture 4" descr="http://pinker.wjh.harvard.edu/photos/new_zealand/images/Kapiti%20Island%20sunse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33800" y="0"/>
            <a:ext cx="5410200" cy="3271509"/>
          </a:xfrm>
          <a:prstGeom prst="rect">
            <a:avLst/>
          </a:prstGeom>
          <a:noFill/>
        </p:spPr>
      </p:pic>
      <p:pic>
        <p:nvPicPr>
          <p:cNvPr id="21510" name="Picture 6" descr="http://www.digitaldutch.com/arles/tutorials/thumbnail_tags/galleries/thumbnail_tags_with_size/images/Island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0" y="2895600"/>
            <a:ext cx="3810000" cy="3962400"/>
          </a:xfrm>
          <a:prstGeom prst="rect">
            <a:avLst/>
          </a:prstGeom>
          <a:noFill/>
        </p:spPr>
      </p:pic>
      <p:pic>
        <p:nvPicPr>
          <p:cNvPr id="21512" name="Picture 8" descr="http://www.destination360.com/north-america/us/hawaii/images/hawaii/big-island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3800475" cy="304038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2286000" y="1582341"/>
            <a:ext cx="4572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An </a:t>
            </a:r>
            <a:r>
              <a:rPr lang="en-US" b="1" dirty="0" smtClean="0">
                <a:solidFill>
                  <a:schemeClr val="bg1"/>
                </a:solidFill>
              </a:rPr>
              <a:t>island</a:t>
            </a:r>
            <a:r>
              <a:rPr lang="en-US" dirty="0" smtClean="0">
                <a:solidFill>
                  <a:schemeClr val="bg1"/>
                </a:solidFill>
              </a:rPr>
              <a:t> is any piece of land smaller than a continent and larger than a rock, that is completely surrounded by water. Very small islands are called </a:t>
            </a:r>
            <a:r>
              <a:rPr lang="en-US" b="1" dirty="0" smtClean="0">
                <a:solidFill>
                  <a:schemeClr val="bg1"/>
                </a:solidFill>
              </a:rPr>
              <a:t>islets</a:t>
            </a:r>
            <a:r>
              <a:rPr lang="en-US" dirty="0" smtClean="0">
                <a:solidFill>
                  <a:schemeClr val="bg1"/>
                </a:solidFill>
              </a:rPr>
              <a:t>. Although seldom adhered to, it is also proper to call an emergent land feature on an atoll an </a:t>
            </a:r>
            <a:r>
              <a:rPr lang="en-US" b="1" dirty="0" smtClean="0">
                <a:solidFill>
                  <a:schemeClr val="bg1"/>
                </a:solidFill>
              </a:rPr>
              <a:t>islet</a:t>
            </a:r>
            <a:r>
              <a:rPr lang="en-US" dirty="0" smtClean="0">
                <a:solidFill>
                  <a:schemeClr val="bg1"/>
                </a:solidFill>
              </a:rPr>
              <a:t>, since an atoll is a type of island. A </a:t>
            </a:r>
            <a:r>
              <a:rPr lang="en-US" b="1" dirty="0" smtClean="0">
                <a:solidFill>
                  <a:schemeClr val="bg1"/>
                </a:solidFill>
              </a:rPr>
              <a:t>key</a:t>
            </a:r>
            <a:r>
              <a:rPr lang="en-US" dirty="0" smtClean="0">
                <a:solidFill>
                  <a:schemeClr val="bg1"/>
                </a:solidFill>
              </a:rPr>
              <a:t> or </a:t>
            </a:r>
            <a:r>
              <a:rPr lang="en-US" b="1" dirty="0" smtClean="0">
                <a:solidFill>
                  <a:schemeClr val="bg1"/>
                </a:solidFill>
              </a:rPr>
              <a:t>cay</a:t>
            </a:r>
            <a:r>
              <a:rPr lang="en-US" dirty="0" smtClean="0">
                <a:solidFill>
                  <a:schemeClr val="bg1"/>
                </a:solidFill>
              </a:rPr>
              <a:t> is also another name for a relatively small island. Groups of related islands are called archipelagos.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There are three main types of islands: </a:t>
            </a:r>
            <a:r>
              <a:rPr lang="en-US" b="1" dirty="0" smtClean="0">
                <a:solidFill>
                  <a:schemeClr val="bg1"/>
                </a:solidFill>
              </a:rPr>
              <a:t>continental</a:t>
            </a:r>
            <a:r>
              <a:rPr lang="en-US" dirty="0" smtClean="0">
                <a:solidFill>
                  <a:schemeClr val="bg1"/>
                </a:solidFill>
              </a:rPr>
              <a:t> islands, </a:t>
            </a:r>
            <a:r>
              <a:rPr lang="en-US" b="1" dirty="0" smtClean="0">
                <a:solidFill>
                  <a:schemeClr val="bg1"/>
                </a:solidFill>
              </a:rPr>
              <a:t>river</a:t>
            </a:r>
            <a:r>
              <a:rPr lang="en-US" dirty="0" smtClean="0">
                <a:solidFill>
                  <a:schemeClr val="bg1"/>
                </a:solidFill>
              </a:rPr>
              <a:t> islands, and </a:t>
            </a:r>
            <a:r>
              <a:rPr lang="en-US" b="1" dirty="0" smtClean="0">
                <a:solidFill>
                  <a:schemeClr val="bg1"/>
                </a:solidFill>
              </a:rPr>
              <a:t>volcanic</a:t>
            </a:r>
            <a:r>
              <a:rPr lang="en-US" dirty="0" smtClean="0">
                <a:solidFill>
                  <a:schemeClr val="bg1"/>
                </a:solidFill>
              </a:rPr>
              <a:t> islands. There are also some artificial islands.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95600" y="457200"/>
            <a:ext cx="18998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Island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553</Words>
  <Application>Microsoft Office PowerPoint</Application>
  <PresentationFormat>On-screen Show (4:3)</PresentationFormat>
  <Paragraphs>53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 </dc:creator>
  <cp:lastModifiedBy> </cp:lastModifiedBy>
  <cp:revision>20</cp:revision>
  <dcterms:created xsi:type="dcterms:W3CDTF">2008-09-30T15:29:18Z</dcterms:created>
  <dcterms:modified xsi:type="dcterms:W3CDTF">2008-10-14T16:26:08Z</dcterms:modified>
</cp:coreProperties>
</file>